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9" r:id="rId4"/>
    <p:sldId id="260" r:id="rId5"/>
    <p:sldId id="272" r:id="rId6"/>
    <p:sldId id="269" r:id="rId7"/>
    <p:sldId id="266" r:id="rId8"/>
    <p:sldId id="268" r:id="rId9"/>
    <p:sldId id="262" r:id="rId10"/>
    <p:sldId id="267" r:id="rId11"/>
    <p:sldId id="273" r:id="rId12"/>
    <p:sldId id="274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4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EA7AA6-331D-4B7B-9EA5-04DAEE38F84B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47B313-4DA1-4B06-99DB-B0F8A791538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14214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AF412-0FEB-4C54-9A98-B9348D8A9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79778BB-99A1-4F06-8CCD-9FB0CA2C7E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F7DA1-05FE-4EC4-8135-4C98EA951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130553-3B55-432B-957F-A1905B624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BD7920-1605-4709-8EE4-EB77BAD70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04210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F7F6F-39CE-4898-96A7-7D2B427F1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6D6950-D464-409C-B96F-C3F9959126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722C7D-F711-497C-93E6-302A26613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B8FFBC-DD95-474F-98E5-C72925337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4F3DFC-AF36-488C-9412-1E8F535D8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82698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4305A7-7F14-4357-9254-54684723CC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42F7FD-99DB-49D0-934F-4F4EAF2C33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53F4-6DA0-40AA-BB37-172F964FA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48E1F-D6CC-45DD-A6B6-E8FCB8D43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12F6E-99B0-4E7E-B6B6-8C51E421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832329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791C-DA51-4DFB-B89C-53BCA89AE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D48D9-938E-4799-9621-7AD4B8299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C4CC6B-CA1D-4EB4-98C3-02E059C61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4DC34-2757-446A-BB71-DE0D6F0A0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6A6CD4-A063-458D-93EF-FC62E5711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3007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51F8C-7930-4AD5-985C-15E230832B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462C17-7ABE-4947-9F59-425C061101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B5BFA6-31B7-4AFD-840A-3406FB688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BD7A8E-8233-4AE7-8F00-88B78080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B7BD4-7530-40AE-8B18-EE7E33AFF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9523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9191D-4736-4F3A-A50D-850D3EFB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271E40-24E3-4A6D-840E-623E021B88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872F77-0FB3-4DE3-B84C-4B00B581BA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D917F-A47E-40BE-B16E-EDB93BB56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D75F57-DC5F-40F5-8A89-5E0BFC71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D8481-C130-4CC4-A198-F65EA07BA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57476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16652-11EF-40FB-B15A-5463A52DC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CA3FF2-67DA-420C-AABC-639A809D08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C412D7-4330-42F7-949B-DF2810698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673D826-F1AE-45DA-A67F-FD717E9CFF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9FD659-D617-4A2C-839C-3077780231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7E2381-6E98-4D86-A252-BA1B186611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6CC871-7B4B-4C25-99AA-788ED464E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8E4CC5-EA0E-40CA-A504-FD4E7CA66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73012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062DE-A838-4DE8-AAC6-81149197A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5C7D54-2D15-44DE-9924-F1B1313B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CDEF50-5854-4C08-81D8-B3360CF0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DF37A8-CF7E-416D-9465-46E583834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6924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5F6F3F-AEFC-4A10-80BF-D1E2894D7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A72B7-9179-4212-ABF3-821578B9E2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27693-8655-4581-A6A2-D8C26BA96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5405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4605-7FE9-4A29-B0A8-B66679EEB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54F8-1E1F-4E1D-9534-98B8824502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8406C-AC7B-4AC2-8CFD-2A0609D255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078EF-2BD4-4C63-A8B1-0D6B57B84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48F1-69AF-4A27-A5EB-AE21D9A6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C171AC-707E-4117-B250-38FD66687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936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3CCDE-228A-4316-922B-EFD76FC9E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F123AC-CD0D-4AD4-B898-8A815C1CE5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5E958-231A-4A2E-AA16-2411FEDCE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8949E-A724-45B7-A4F6-5370944F8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EF72E6-F243-44E3-AACC-C64C00219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C4B7F3-ABA2-4CFD-B101-F9D8ACFFB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1902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D56AE3-C037-41EB-B81E-83ABCD0AEA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EA03D7-D289-49DF-86BD-04D394F6F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7AA43-3101-4D36-9FA3-8967961D4C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ED780-2D7D-4A90-9985-605EAB0FB16C}" type="datetimeFigureOut">
              <a:rPr lang="en-CA" smtClean="0"/>
              <a:t>2021-11-28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93A6A8-9E2D-45C1-9C6F-69C07EA41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B0BE41-48C1-440A-9C7C-77B9B0EE53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0C35F-D74E-4366-ADFE-AC1E1C5580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56583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10.mp4"/><Relationship Id="rId13" Type="http://schemas.openxmlformats.org/officeDocument/2006/relationships/image" Target="../media/image28.png"/><Relationship Id="rId18" Type="http://schemas.openxmlformats.org/officeDocument/2006/relationships/image" Target="../media/image32.png"/><Relationship Id="rId3" Type="http://schemas.microsoft.com/office/2007/relationships/media" Target="../media/media8.mp4"/><Relationship Id="rId7" Type="http://schemas.microsoft.com/office/2007/relationships/media" Target="../media/media10.mp4"/><Relationship Id="rId12" Type="http://schemas.openxmlformats.org/officeDocument/2006/relationships/image" Target="../media/image27.png"/><Relationship Id="rId17" Type="http://schemas.openxmlformats.org/officeDocument/2006/relationships/image" Target="../media/image31.png"/><Relationship Id="rId2" Type="http://schemas.openxmlformats.org/officeDocument/2006/relationships/video" Target="../media/media7.mp4"/><Relationship Id="rId16" Type="http://schemas.openxmlformats.org/officeDocument/2006/relationships/image" Target="../media/image30.png"/><Relationship Id="rId1" Type="http://schemas.microsoft.com/office/2007/relationships/media" Target="../media/media7.mp4"/><Relationship Id="rId6" Type="http://schemas.openxmlformats.org/officeDocument/2006/relationships/video" Target="../media/media9.mp4"/><Relationship Id="rId11" Type="http://schemas.openxmlformats.org/officeDocument/2006/relationships/slideLayout" Target="../slideLayouts/slideLayout2.xml"/><Relationship Id="rId5" Type="http://schemas.microsoft.com/office/2007/relationships/media" Target="../media/media9.mp4"/><Relationship Id="rId15" Type="http://schemas.openxmlformats.org/officeDocument/2006/relationships/image" Target="../media/image29.png"/><Relationship Id="rId10" Type="http://schemas.openxmlformats.org/officeDocument/2006/relationships/video" Target="../media/media11.mp4"/><Relationship Id="rId4" Type="http://schemas.openxmlformats.org/officeDocument/2006/relationships/video" Target="../media/media8.mp4"/><Relationship Id="rId9" Type="http://schemas.microsoft.com/office/2007/relationships/media" Target="../media/media11.mp4"/><Relationship Id="rId1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microsoft.com/office/2007/relationships/media" Target="../media/media13.mp4"/><Relationship Id="rId7" Type="http://schemas.openxmlformats.org/officeDocument/2006/relationships/image" Target="../media/image35.png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13.mp4"/><Relationship Id="rId9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6.mp4"/><Relationship Id="rId7" Type="http://schemas.openxmlformats.org/officeDocument/2006/relationships/image" Target="../media/image3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7.png"/><Relationship Id="rId7" Type="http://schemas.openxmlformats.org/officeDocument/2006/relationships/image" Target="../media/image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emf"/><Relationship Id="rId5" Type="http://schemas.openxmlformats.org/officeDocument/2006/relationships/image" Target="../media/image3.e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0.png"/><Relationship Id="rId7" Type="http://schemas.openxmlformats.org/officeDocument/2006/relationships/image" Target="../media/image8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7.emf"/><Relationship Id="rId4" Type="http://schemas.openxmlformats.org/officeDocument/2006/relationships/oleObject" Target="../embeddings/oleObject5.bin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13" Type="http://schemas.openxmlformats.org/officeDocument/2006/relationships/image" Target="../media/image14.png"/><Relationship Id="rId3" Type="http://schemas.openxmlformats.org/officeDocument/2006/relationships/video" Target="../media/media2.mp4"/><Relationship Id="rId7" Type="http://schemas.openxmlformats.org/officeDocument/2006/relationships/image" Target="../media/image16.png"/><Relationship Id="rId12" Type="http://schemas.openxmlformats.org/officeDocument/2006/relationships/image" Target="../media/image8.emf"/><Relationship Id="rId2" Type="http://schemas.microsoft.com/office/2007/relationships/media" Target="../media/media2.mp4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png"/><Relationship Id="rId11" Type="http://schemas.openxmlformats.org/officeDocument/2006/relationships/oleObject" Target="../embeddings/oleObject8.bin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6.bin"/><Relationship Id="rId3" Type="http://schemas.openxmlformats.org/officeDocument/2006/relationships/video" Target="../media/media3.mp4"/><Relationship Id="rId7" Type="http://schemas.openxmlformats.org/officeDocument/2006/relationships/image" Target="../media/image19.png"/><Relationship Id="rId12" Type="http://schemas.openxmlformats.org/officeDocument/2006/relationships/image" Target="../media/image21.png"/><Relationship Id="rId2" Type="http://schemas.microsoft.com/office/2007/relationships/media" Target="../media/media3.mp4"/><Relationship Id="rId16" Type="http://schemas.openxmlformats.org/officeDocument/2006/relationships/image" Target="../media/image22.png"/><Relationship Id="rId1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video" Target="../media/media4.mp4"/><Relationship Id="rId15" Type="http://schemas.openxmlformats.org/officeDocument/2006/relationships/image" Target="../media/image18.png"/><Relationship Id="rId10" Type="http://schemas.openxmlformats.org/officeDocument/2006/relationships/oleObject" Target="../embeddings/oleObject5.bin"/><Relationship Id="rId4" Type="http://schemas.microsoft.com/office/2007/relationships/media" Target="../media/media4.mp4"/><Relationship Id="rId9" Type="http://schemas.openxmlformats.org/officeDocument/2006/relationships/image" Target="../media/image16.png"/><Relationship Id="rId1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oleObject" Target="../embeddings/oleObject10.bin"/><Relationship Id="rId3" Type="http://schemas.openxmlformats.org/officeDocument/2006/relationships/video" Target="../media/media5.mp4"/><Relationship Id="rId7" Type="http://schemas.openxmlformats.org/officeDocument/2006/relationships/image" Target="../media/image24.png"/><Relationship Id="rId12" Type="http://schemas.openxmlformats.org/officeDocument/2006/relationships/image" Target="../media/image21.png"/><Relationship Id="rId2" Type="http://schemas.microsoft.com/office/2007/relationships/media" Target="../media/media5.mp4"/><Relationship Id="rId16" Type="http://schemas.openxmlformats.org/officeDocument/2006/relationships/image" Target="../media/image25.png"/><Relationship Id="rId1" Type="http://schemas.openxmlformats.org/officeDocument/2006/relationships/vmlDrawing" Target="../drawings/vmlDrawing5.v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emf"/><Relationship Id="rId5" Type="http://schemas.openxmlformats.org/officeDocument/2006/relationships/video" Target="../media/media6.mp4"/><Relationship Id="rId15" Type="http://schemas.openxmlformats.org/officeDocument/2006/relationships/image" Target="../media/image23.png"/><Relationship Id="rId10" Type="http://schemas.openxmlformats.org/officeDocument/2006/relationships/oleObject" Target="../embeddings/oleObject9.bin"/><Relationship Id="rId4" Type="http://schemas.microsoft.com/office/2007/relationships/media" Target="../media/media6.mp4"/><Relationship Id="rId9" Type="http://schemas.openxmlformats.org/officeDocument/2006/relationships/image" Target="../media/image16.png"/><Relationship Id="rId1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94FECCC3-8D1D-4240-8EB2-E12822665B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4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7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DF7B3D-39EA-4A92-99A3-FF4FEB5BD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/>
              <a:t>Animating Viscous Fluid Using A Globular Particle System</a:t>
            </a:r>
            <a:endParaRPr lang="en-CA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ABAA5F-0C7D-4AEE-8205-9E6FDA055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Leevon Levasseur    CSC 473</a:t>
            </a:r>
          </a:p>
          <a:p>
            <a:pPr algn="l"/>
            <a:r>
              <a:rPr lang="en-US" sz="1600" dirty="0"/>
              <a:t>Based on the paper by:</a:t>
            </a:r>
          </a:p>
          <a:p>
            <a:pPr algn="l"/>
            <a:r>
              <a:rPr lang="en-US" sz="1600" dirty="0"/>
              <a:t>Gavin Miller &amp; Andrew Pearce</a:t>
            </a:r>
            <a:endParaRPr lang="en-CA" sz="1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07242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Extra Powder – m, n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</a:rPr>
                      <m:t>varying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  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=1,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sz="20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12"/>
                <a:stretch>
                  <a:fillRect l="-498" t="-10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8390568" y="101288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5058993" y="493442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993" y="493442"/>
                <a:ext cx="4149341" cy="89005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200GlobPowderR0=1.0b1=2.0">
            <a:hlinkClick r:id="" action="ppaction://media"/>
            <a:extLst>
              <a:ext uri="{FF2B5EF4-FFF2-40B4-BE49-F238E27FC236}">
                <a16:creationId xmlns:a16="http://schemas.microsoft.com/office/drawing/2014/main" id="{0B56F8CC-4D12-45D6-B1BF-60F7E19C53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09512" y="2153230"/>
            <a:ext cx="3675651" cy="2067554"/>
          </a:xfrm>
          <a:prstGeom prst="rect">
            <a:avLst/>
          </a:prstGeom>
        </p:spPr>
      </p:pic>
      <p:pic>
        <p:nvPicPr>
          <p:cNvPr id="10" name="200Powderm=6n=4">
            <a:hlinkClick r:id="" action="ppaction://media"/>
            <a:extLst>
              <a:ext uri="{FF2B5EF4-FFF2-40B4-BE49-F238E27FC236}">
                <a16:creationId xmlns:a16="http://schemas.microsoft.com/office/drawing/2014/main" id="{2F877928-C303-49B2-9655-180DEF761DC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4278063" y="2153230"/>
            <a:ext cx="3675651" cy="2067554"/>
          </a:xfrm>
          <a:prstGeom prst="rect">
            <a:avLst/>
          </a:prstGeom>
        </p:spPr>
      </p:pic>
      <p:pic>
        <p:nvPicPr>
          <p:cNvPr id="18" name="200Powderm=7n=5">
            <a:hlinkClick r:id="" action="ppaction://media"/>
            <a:extLst>
              <a:ext uri="{FF2B5EF4-FFF2-40B4-BE49-F238E27FC236}">
                <a16:creationId xmlns:a16="http://schemas.microsoft.com/office/drawing/2014/main" id="{FBCA78F1-949B-4036-89BD-3E387A4C6D2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7929562" y="2154832"/>
            <a:ext cx="3669955" cy="20643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3058DE4-FDBE-4FE4-BF0C-5276FCC52FC8}"/>
              </a:ext>
            </a:extLst>
          </p:cNvPr>
          <p:cNvSpPr txBox="1"/>
          <p:nvPr/>
        </p:nvSpPr>
        <p:spPr>
          <a:xfrm>
            <a:off x="640766" y="2313059"/>
            <a:ext cx="75693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Original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(m = 5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n = 3)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71986A-07CF-4D9D-9776-39D6006AC83F}"/>
              </a:ext>
            </a:extLst>
          </p:cNvPr>
          <p:cNvSpPr txBox="1"/>
          <p:nvPr/>
        </p:nvSpPr>
        <p:spPr>
          <a:xfrm>
            <a:off x="7921056" y="2317215"/>
            <a:ext cx="5886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 = 7</a:t>
            </a:r>
          </a:p>
          <a:p>
            <a:r>
              <a:rPr lang="en-US" sz="1400" dirty="0">
                <a:solidFill>
                  <a:schemeClr val="bg1"/>
                </a:solidFill>
              </a:rPr>
              <a:t> n = 5</a:t>
            </a:r>
            <a:endParaRPr lang="en-CA" sz="14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BD07EAE-A35B-4D7B-B40A-3E518F75904C}"/>
              </a:ext>
            </a:extLst>
          </p:cNvPr>
          <p:cNvSpPr txBox="1"/>
          <p:nvPr/>
        </p:nvSpPr>
        <p:spPr>
          <a:xfrm>
            <a:off x="4316417" y="2313059"/>
            <a:ext cx="6286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 = 6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n = 4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21" name="200Powderm=4n=2">
            <a:hlinkClick r:id="" action="ppaction://media"/>
            <a:extLst>
              <a:ext uri="{FF2B5EF4-FFF2-40B4-BE49-F238E27FC236}">
                <a16:creationId xmlns:a16="http://schemas.microsoft.com/office/drawing/2014/main" id="{AD1E1BF9-B751-4134-BAC4-AEC2AA84DC47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451590" y="4215026"/>
            <a:ext cx="3675652" cy="206755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187656E-0E72-4E92-909D-307946539480}"/>
              </a:ext>
            </a:extLst>
          </p:cNvPr>
          <p:cNvSpPr txBox="1"/>
          <p:nvPr/>
        </p:nvSpPr>
        <p:spPr>
          <a:xfrm>
            <a:off x="2499970" y="4281942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 = 4</a:t>
            </a:r>
          </a:p>
          <a:p>
            <a:r>
              <a:rPr lang="en-US" sz="1400" dirty="0">
                <a:solidFill>
                  <a:schemeClr val="bg1"/>
                </a:solidFill>
              </a:rPr>
              <a:t> n = 2</a:t>
            </a:r>
            <a:endParaRPr lang="en-CA" sz="1400" dirty="0">
              <a:solidFill>
                <a:schemeClr val="bg1"/>
              </a:solidFill>
            </a:endParaRPr>
          </a:p>
        </p:txBody>
      </p:sp>
      <p:pic>
        <p:nvPicPr>
          <p:cNvPr id="30" name="200Powdern=1.0">
            <a:hlinkClick r:id="" action="ppaction://media"/>
            <a:extLst>
              <a:ext uri="{FF2B5EF4-FFF2-40B4-BE49-F238E27FC236}">
                <a16:creationId xmlns:a16="http://schemas.microsoft.com/office/drawing/2014/main" id="{56D0E61D-49F5-4068-81DF-D8BEA6FE8AF9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6110913" y="4215026"/>
            <a:ext cx="3669955" cy="206435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F9AB78D-01EE-4768-A292-77D562A1E0DC}"/>
              </a:ext>
            </a:extLst>
          </p:cNvPr>
          <p:cNvSpPr txBox="1"/>
          <p:nvPr/>
        </p:nvSpPr>
        <p:spPr>
          <a:xfrm>
            <a:off x="6314012" y="4281942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 = 5</a:t>
            </a:r>
          </a:p>
          <a:p>
            <a:r>
              <a:rPr lang="en-US" sz="1400" dirty="0">
                <a:solidFill>
                  <a:schemeClr val="bg1"/>
                </a:solidFill>
              </a:rPr>
              <a:t> n = 1</a:t>
            </a:r>
            <a:endParaRPr lang="en-CA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66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85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0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67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829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30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Extra Solid – Tight Pour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en-CA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                         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000" b="0" dirty="0"/>
              </a:p>
              <a:p>
                <a:r>
                  <a:rPr lang="en-CA" sz="1800" dirty="0"/>
                  <a:t>Lower </a:t>
                </a:r>
                <a14:m>
                  <m:oMath xmlns:m="http://schemas.openxmlformats.org/officeDocument/2006/math">
                    <m:r>
                      <a:rPr lang="en-US" sz="180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1800" dirty="0"/>
                  <a:t> results in a tighter pour, but too much collapse on itself.</a:t>
                </a:r>
              </a:p>
              <a:p>
                <a:r>
                  <a:rPr lang="en-CA" sz="1800" dirty="0"/>
                  <a:t>Increase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CA" sz="1800" dirty="0"/>
                  <a:t> - solution that tightens pour but does not collapse.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6"/>
                <a:stretch>
                  <a:fillRect l="-498" t="-10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9421345" y="1026650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6094476" y="488084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76" y="488084"/>
                <a:ext cx="4149341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400Solidn=1.5">
            <a:hlinkClick r:id="" action="ppaction://media"/>
            <a:extLst>
              <a:ext uri="{FF2B5EF4-FFF2-40B4-BE49-F238E27FC236}">
                <a16:creationId xmlns:a16="http://schemas.microsoft.com/office/drawing/2014/main" id="{55F35D47-A8C0-4B6A-8215-F76CC1732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02769" y="3228703"/>
            <a:ext cx="5493231" cy="3089942"/>
          </a:xfrm>
          <a:prstGeom prst="rect">
            <a:avLst/>
          </a:prstGeom>
        </p:spPr>
      </p:pic>
      <p:pic>
        <p:nvPicPr>
          <p:cNvPr id="8" name="400Solidb1=3">
            <a:hlinkClick r:id="" action="ppaction://media"/>
            <a:extLst>
              <a:ext uri="{FF2B5EF4-FFF2-40B4-BE49-F238E27FC236}">
                <a16:creationId xmlns:a16="http://schemas.microsoft.com/office/drawing/2014/main" id="{D848A30E-0C02-49A6-893F-371FBB090D2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6000" y="3228703"/>
            <a:ext cx="5493231" cy="308994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ACB8990-4584-4CA0-BFAE-373E38DC77C3}"/>
              </a:ext>
            </a:extLst>
          </p:cNvPr>
          <p:cNvSpPr txBox="1"/>
          <p:nvPr/>
        </p:nvSpPr>
        <p:spPr>
          <a:xfrm>
            <a:off x="6399027" y="3433156"/>
            <a:ext cx="724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&gt; b1</a:t>
            </a:r>
            <a:endParaRPr lang="en-CA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B5648A-4091-45F4-A873-D23F03636DC3}"/>
              </a:ext>
            </a:extLst>
          </p:cNvPr>
          <p:cNvSpPr txBox="1"/>
          <p:nvPr/>
        </p:nvSpPr>
        <p:spPr>
          <a:xfrm>
            <a:off x="764770" y="3433156"/>
            <a:ext cx="6483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&lt; n</a:t>
            </a:r>
            <a:endParaRPr lang="en-CA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010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7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86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Extra Liquid – Tight Pour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=1.5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b="0" dirty="0"/>
                  <a:t>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endParaRPr lang="en-US" sz="2000" b="0" dirty="0"/>
              </a:p>
              <a:p>
                <a:r>
                  <a:rPr lang="en-US" sz="2000" b="0" dirty="0"/>
                  <a:t>Increa</a:t>
                </a:r>
                <a:r>
                  <a:rPr lang="en-US" sz="2000" dirty="0"/>
                  <a:t>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b="0" dirty="0"/>
                  <a:t> for liquid tightens pour but</a:t>
                </a:r>
                <a:r>
                  <a:rPr lang="en-US" sz="2000" dirty="0"/>
                  <a:t> reduces spill.</a:t>
                </a:r>
              </a:p>
              <a:p>
                <a:pPr lvl="1"/>
                <a:r>
                  <a:rPr lang="en-US" sz="1600" b="0" dirty="0"/>
                  <a:t>Future work </a:t>
                </a:r>
                <a:r>
                  <a:rPr lang="en-US" sz="1600" dirty="0"/>
                  <a:t>– variables change based on whether the glob is colliding with a surface</a:t>
                </a:r>
                <a:endParaRPr lang="en-US" sz="16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6"/>
                <a:stretch>
                  <a:fillRect l="-498" t="-105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9421345" y="1026650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6094476" y="488084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476" y="488084"/>
                <a:ext cx="4149341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400Liquidb1=3.0">
            <a:hlinkClick r:id="" action="ppaction://media"/>
            <a:extLst>
              <a:ext uri="{FF2B5EF4-FFF2-40B4-BE49-F238E27FC236}">
                <a16:creationId xmlns:a16="http://schemas.microsoft.com/office/drawing/2014/main" id="{0C087906-2F37-4E3E-9695-C74659489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9209" y="3228703"/>
            <a:ext cx="5495011" cy="3090944"/>
          </a:xfrm>
          <a:prstGeom prst="rect">
            <a:avLst/>
          </a:prstGeom>
        </p:spPr>
      </p:pic>
      <p:pic>
        <p:nvPicPr>
          <p:cNvPr id="6" name="400LiquidCD=1.5">
            <a:hlinkClick r:id="" action="ppaction://media"/>
            <a:extLst>
              <a:ext uri="{FF2B5EF4-FFF2-40B4-BE49-F238E27FC236}">
                <a16:creationId xmlns:a16="http://schemas.microsoft.com/office/drawing/2014/main" id="{CE50FB5F-48AA-4207-97A4-950F3E1BF13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095998" y="3228703"/>
            <a:ext cx="5495013" cy="30909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72782A-527E-48EA-97DD-1E683B733249}"/>
              </a:ext>
            </a:extLst>
          </p:cNvPr>
          <p:cNvSpPr txBox="1"/>
          <p:nvPr/>
        </p:nvSpPr>
        <p:spPr>
          <a:xfrm>
            <a:off x="6276109" y="343315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AC0300-5B38-4ABF-BD99-3E0E3AFA5876}"/>
              </a:ext>
            </a:extLst>
          </p:cNvPr>
          <p:cNvSpPr txBox="1"/>
          <p:nvPr/>
        </p:nvSpPr>
        <p:spPr>
          <a:xfrm>
            <a:off x="539233" y="3433156"/>
            <a:ext cx="1339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Tighter Pour</a:t>
            </a:r>
          </a:p>
        </p:txBody>
      </p:sp>
    </p:spTree>
    <p:extLst>
      <p:ext uri="{BB962C8B-B14F-4D97-AF65-F5344CB8AC3E}">
        <p14:creationId xmlns:p14="http://schemas.microsoft.com/office/powerpoint/2010/main" val="3935349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6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7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References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F185-CF6D-4FC9-9BC0-CD743EFB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830462"/>
            <a:ext cx="11018519" cy="4635176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pPr marL="0" indent="0">
              <a:buNone/>
            </a:pPr>
            <a:r>
              <a:rPr lang="en-CA" sz="1800" dirty="0"/>
              <a:t>Miller, G., Pearse, A. (1989). </a:t>
            </a:r>
            <a:r>
              <a:rPr lang="en-US" sz="1800" dirty="0"/>
              <a:t>Globular dynamics: A connected particle system for animating viscous fluids. </a:t>
            </a:r>
            <a:r>
              <a:rPr lang="en-US" sz="1800" i="1" dirty="0"/>
              <a:t>Computers &amp; Graphics</a:t>
            </a:r>
            <a:r>
              <a:rPr lang="en-US" sz="1800" dirty="0"/>
              <a:t>, 13(3), 305-309.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Reynolds, C. W., (1987). Flocks, herds, and schools: A distributed behavioral model. </a:t>
            </a:r>
            <a:r>
              <a:rPr lang="en-US" sz="1800" i="1" dirty="0"/>
              <a:t>SIGGRAPH 87 Comp. Graphics </a:t>
            </a:r>
            <a:r>
              <a:rPr lang="en-US" sz="1800" dirty="0"/>
              <a:t>24(4), 20-26.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Some images used from slide deck made by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</a:rPr>
              <a:t>:</a:t>
            </a:r>
            <a:endParaRPr 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u="none" strike="noStrike" dirty="0" err="1">
                <a:solidFill>
                  <a:srgbClr val="000000"/>
                </a:solidFill>
                <a:effectLst/>
              </a:rPr>
              <a:t>Wyvill</a:t>
            </a:r>
            <a:r>
              <a:rPr lang="en-US" sz="1800" b="0" i="0" u="none" strike="noStrike" dirty="0">
                <a:solidFill>
                  <a:srgbClr val="000000"/>
                </a:solidFill>
                <a:effectLst/>
              </a:rPr>
              <a:t>, B. “20-Globular Dynamics.” CSC 473: Fundamentals of Animation. CSC 473: Fundamentals of Animation, Victoria, B.C, University of Victoria. </a:t>
            </a:r>
            <a:endParaRPr lang="en-US" sz="1800" dirty="0"/>
          </a:p>
          <a:p>
            <a:pPr marL="0" indent="0">
              <a:buNone/>
            </a:pPr>
            <a:endParaRPr lang="en-CA" sz="1800" dirty="0"/>
          </a:p>
        </p:txBody>
      </p:sp>
    </p:spTree>
    <p:extLst>
      <p:ext uri="{BB962C8B-B14F-4D97-AF65-F5344CB8AC3E}">
        <p14:creationId xmlns:p14="http://schemas.microsoft.com/office/powerpoint/2010/main" val="814567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F185-CF6D-4FC9-9BC0-CD743EFB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3034144"/>
            <a:ext cx="11018519" cy="3431493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pPr marL="0" indent="0" algn="ctr">
              <a:buNone/>
            </a:pPr>
            <a:r>
              <a:rPr lang="en-CA" sz="4800" dirty="0">
                <a:latin typeface="+mj-lt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72907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Globular Dynamics: </a:t>
            </a:r>
            <a:br>
              <a:rPr lang="en-US" sz="3000" dirty="0"/>
            </a:br>
            <a:r>
              <a:rPr lang="en-US" sz="3000" dirty="0"/>
              <a:t>A Connected Particle System for Animating Viscous Fluids</a:t>
            </a:r>
            <a:br>
              <a:rPr lang="en-US" sz="3000" dirty="0"/>
            </a:br>
            <a:r>
              <a:rPr lang="en-US" sz="2400" dirty="0"/>
              <a:t>[Gavin Miller et Andrew Pearce]</a:t>
            </a:r>
            <a:endParaRPr lang="en-CA" sz="2400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F185-CF6D-4FC9-9BC0-CD743EFB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2000" dirty="0"/>
              <a:t>Model viscous fluid including Lava, Mud, Slime, etc.</a:t>
            </a:r>
          </a:p>
          <a:p>
            <a:pPr lvl="1"/>
            <a:r>
              <a:rPr lang="en-US" sz="1800" dirty="0"/>
              <a:t>Ad hoc liquid method that does not require Naiver Stokes.</a:t>
            </a:r>
          </a:p>
          <a:p>
            <a:r>
              <a:rPr lang="en-US" sz="2000" dirty="0"/>
              <a:t>Use soft gloppy particles in a physical-based simulator.</a:t>
            </a:r>
          </a:p>
          <a:p>
            <a:pPr lvl="1"/>
            <a:r>
              <a:rPr lang="en-US" sz="1800" dirty="0"/>
              <a:t>Soft collisions.</a:t>
            </a:r>
          </a:p>
          <a:p>
            <a:r>
              <a:rPr lang="en-US" sz="2000" dirty="0"/>
              <a:t>Form relationships between particles based on distance,</a:t>
            </a:r>
          </a:p>
          <a:p>
            <a:pPr lvl="1"/>
            <a:r>
              <a:rPr lang="en-US" sz="1800" dirty="0"/>
              <a:t>Similar to </a:t>
            </a:r>
            <a:r>
              <a:rPr lang="en-US" sz="1800" i="1" dirty="0"/>
              <a:t>flocks</a:t>
            </a:r>
            <a:r>
              <a:rPr lang="en-US" sz="1800" dirty="0"/>
              <a:t> [C. W. Reynolds].</a:t>
            </a:r>
          </a:p>
          <a:p>
            <a:r>
              <a:rPr lang="en-US" sz="2000" dirty="0"/>
              <a:t>Control over material:</a:t>
            </a:r>
          </a:p>
          <a:p>
            <a:pPr lvl="1"/>
            <a:r>
              <a:rPr lang="en-US" sz="1800" dirty="0"/>
              <a:t>Powder,</a:t>
            </a:r>
          </a:p>
          <a:p>
            <a:pPr lvl="1"/>
            <a:r>
              <a:rPr lang="en-US" sz="1800" dirty="0"/>
              <a:t>Liquid,</a:t>
            </a:r>
          </a:p>
          <a:p>
            <a:pPr lvl="1"/>
            <a:r>
              <a:rPr lang="en-US" sz="1800" dirty="0"/>
              <a:t>Solid.</a:t>
            </a:r>
          </a:p>
          <a:p>
            <a:r>
              <a:rPr lang="en-US" sz="2400" dirty="0"/>
              <a:t>Lacks detail regarding variable values and testing.</a:t>
            </a:r>
            <a:endParaRPr lang="en-CA" sz="2400" dirty="0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21BE12C5-2B9E-46E6-AC81-905F32CD6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9" r="10502"/>
          <a:stretch/>
        </p:blipFill>
        <p:spPr bwMode="auto">
          <a:xfrm>
            <a:off x="7675658" y="2093976"/>
            <a:ext cx="3941064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F5CCF3-454A-461B-8069-A443CFF9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Image from </a:t>
            </a:r>
            <a:r>
              <a:rPr lang="en-US" dirty="0" err="1"/>
              <a:t>Wyvill</a:t>
            </a:r>
            <a:r>
              <a:rPr lang="en-US" dirty="0"/>
              <a:t>, B. slides 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912338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Interglobular Force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 fontScale="85000" lnSpcReduction="20000"/>
              </a:bodyPr>
              <a:lstStyle/>
              <a:p>
                <a:r>
                  <a:rPr lang="en-US" sz="2300" b="0" dirty="0"/>
                  <a:t>Calculate position using double integration from Newton’s 2nd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nary>
                          <m:naryPr>
                            <m:limLoc m:val="undOvr"/>
                            <m:subHide m:val="on"/>
                            <m:supHide m:val="on"/>
                            <m:ctrlPr>
                              <a:rPr lang="en-US" sz="21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nary>
                              <m:naryPr>
                                <m:chr m:val="∑"/>
                                <m:ctrl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1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2100" b="0" i="1" smtClean="0">
                                        <a:latin typeface="Cambria Math" panose="02040503050406030204" pitchFamily="18" charset="0"/>
                                      </a:rPr>
                                      <m:t>𝑖𝑝</m:t>
                                    </m:r>
                                  </m:sub>
                                </m:sSub>
                                <m:r>
                                  <a:rPr lang="en-US" sz="2100" b="0" i="1" smtClean="0">
                                    <a:latin typeface="Cambria Math" panose="02040503050406030204" pitchFamily="18" charset="0"/>
                                  </a:rPr>
                                  <m:t>𝑑𝑡𝑑𝑡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CA" sz="2100" dirty="0"/>
              </a:p>
              <a:p>
                <a:r>
                  <a:rPr lang="en-CA" sz="2100" dirty="0"/>
                  <a:t>Where:</a:t>
                </a:r>
                <a:endParaRPr lang="en-US" sz="2100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CA" sz="22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200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sz="2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2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2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∆</m:t>
                                </m:r>
                              </m:sub>
                            </m:sSub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𝑏</m:t>
                                            </m:r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  <m: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1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𝑽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</m:sub>
                                        </m:sSub>
                                        <m:r>
                                          <a:rPr lang="en-US" sz="2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⋅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22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2200" b="1" i="1" smtClean="0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𝑷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∆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p>
                                          <m:sSupPr>
                                            <m:ctrlP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  <m:sup>
                                            <m:r>
                                              <a:rPr lang="en-US" sz="2200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den>
                                    </m:f>
                                  </m:e>
                                </m:d>
                              </m:e>
                            </m:d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𝑝</m:t>
                            </m:r>
                          </m:e>
                          <m:e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0                                                  </m:t>
                            </m:r>
                            <m: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  <m:t>𝑜𝑡h𝑒𝑟𝑤𝑖𝑠𝑒</m:t>
                            </m:r>
                          </m:e>
                        </m:eqArr>
                      </m:e>
                    </m:d>
                  </m:oMath>
                </a14:m>
                <a:endParaRPr lang="en-CA" sz="22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9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sz="19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CA" sz="19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9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CA" sz="1900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CA" sz="1900" b="1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1900" b="1" i="1" dirty="0" smtClean="0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</m:acc>
                      </m:e>
                      <m:sub>
                        <m:r>
                          <a:rPr lang="en-CA" sz="19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sub>
                    </m:sSub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900" b="1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sz="1900" b="1" i="1" dirty="0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CA" sz="1900" dirty="0"/>
                  <a:t>    </a:t>
                </a:r>
                <a14:m>
                  <m:oMath xmlns:m="http://schemas.openxmlformats.org/officeDocument/2006/math"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9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sz="19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19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CA" sz="2100" dirty="0"/>
                  <a:t> are all defined by the user.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21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1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sz="21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1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100" b="0" dirty="0"/>
                  <a:t>,</a:t>
                </a:r>
              </a:p>
              <a:p>
                <a:pPr lvl="1"/>
                <a:r>
                  <a:rPr lang="en-CA" sz="19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900" dirty="0"/>
                  <a:t> is the distance where the repulsion and attraction cancels out. This is also defined by the user.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2300" dirty="0"/>
                  <a:t> should equal something reasonable,</a:t>
                </a:r>
              </a:p>
              <a:p>
                <a:pPr lvl="1"/>
                <a:r>
                  <a:rPr lang="en-CA" sz="1900" dirty="0"/>
                  <a:t>Ex: if radii of particles is 1 unit,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9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9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9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"/>
                        <m:ctrlPr>
                          <a:rPr lang="en-US" sz="1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1, </m:t>
                        </m:r>
                        <m:d>
                          <m:dPr>
                            <m:begChr m:val=""/>
                            <m:ctrlPr>
                              <a:rPr lang="en-US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9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e>
                    </m:d>
                  </m:oMath>
                </a14:m>
                <a:r>
                  <a:rPr lang="en-CA" sz="1900" dirty="0"/>
                  <a:t> .</a:t>
                </a:r>
              </a:p>
              <a:p>
                <a:r>
                  <a:rPr lang="en-CA" sz="2300" dirty="0"/>
                  <a:t>Miller &amp; Pearse recommend </a:t>
                </a:r>
                <a14:m>
                  <m:oMath xmlns:m="http://schemas.openxmlformats.org/officeDocument/2006/math"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=5,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endParaRPr lang="en-CA" sz="23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sz="23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en-CA" sz="23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1,2</m:t>
                        </m:r>
                      </m:e>
                    </m:d>
                  </m:oMath>
                </a14:m>
                <a:r>
                  <a:rPr lang="en-CA" sz="2300" dirty="0"/>
                  <a:t> depending on material.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3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3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3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sz="2300" dirty="0"/>
                  <a:t> are the weight constants for the radial and drag force.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3"/>
                <a:stretch>
                  <a:fillRect l="-498" t="-53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10">
            <a:extLst>
              <a:ext uri="{FF2B5EF4-FFF2-40B4-BE49-F238E27FC236}">
                <a16:creationId xmlns:a16="http://schemas.microsoft.com/office/drawing/2014/main" id="{4EC21FBC-B5F7-4090-A392-79215B435B14}"/>
              </a:ext>
            </a:extLst>
          </p:cNvPr>
          <p:cNvGrpSpPr>
            <a:grpSpLocks/>
          </p:cNvGrpSpPr>
          <p:nvPr/>
        </p:nvGrpSpPr>
        <p:grpSpPr bwMode="auto">
          <a:xfrm>
            <a:off x="9048531" y="2112264"/>
            <a:ext cx="2292928" cy="1689715"/>
            <a:chOff x="4860032" y="3717032"/>
            <a:chExt cx="1440160" cy="1008112"/>
          </a:xfrm>
        </p:grpSpPr>
        <p:grpSp>
          <p:nvGrpSpPr>
            <p:cNvPr id="8" name="Group 13">
              <a:extLst>
                <a:ext uri="{FF2B5EF4-FFF2-40B4-BE49-F238E27FC236}">
                  <a16:creationId xmlns:a16="http://schemas.microsoft.com/office/drawing/2014/main" id="{360FF562-86EC-4012-82A6-9EE2EB9C811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868144" y="3717032"/>
              <a:ext cx="432048" cy="432048"/>
              <a:chOff x="5868144" y="3717032"/>
              <a:chExt cx="432048" cy="432048"/>
            </a:xfrm>
          </p:grpSpPr>
          <p:sp>
            <p:nvSpPr>
              <p:cNvPr id="16" name="Oval 19">
                <a:extLst>
                  <a:ext uri="{FF2B5EF4-FFF2-40B4-BE49-F238E27FC236}">
                    <a16:creationId xmlns:a16="http://schemas.microsoft.com/office/drawing/2014/main" id="{886E5527-B3AD-4152-8664-D9AF8ECC15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68144" y="3717032"/>
                <a:ext cx="432048" cy="432048"/>
              </a:xfrm>
              <a:prstGeom prst="ellipse">
                <a:avLst/>
              </a:prstGeom>
              <a:solidFill>
                <a:srgbClr val="FFFF00"/>
              </a:solidFill>
              <a:ln w="1270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1pPr>
                <a:lvl2pPr marL="742950" indent="-285750" eaLnBrk="0" hangingPunct="0"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2pPr>
                <a:lvl3pPr marL="1143000" indent="-228600" eaLnBrk="0" hangingPunct="0"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3pPr>
                <a:lvl4pPr marL="1600200" indent="-228600" eaLnBrk="0" hangingPunct="0"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4pPr>
                <a:lvl5pPr marL="2057400" indent="-228600" eaLnBrk="0" hangingPunct="0"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rgbClr val="000000"/>
                    </a:solidFill>
                    <a:latin typeface="Times" panose="02020603050405020304" pitchFamily="18" charset="0"/>
                    <a:ea typeface="MS PGothic" panose="020B0600070205080204" pitchFamily="34" charset="-128"/>
                    <a:sym typeface="Times" panose="02020603050405020304" pitchFamily="18" charset="0"/>
                  </a:defRPr>
                </a:lvl9pPr>
              </a:lstStyle>
              <a:p>
                <a:pPr eaLnBrk="1" hangingPunct="1"/>
                <a:endParaRPr lang="en-US" altLang="en-US" sz="2400"/>
              </a:p>
            </p:txBody>
          </p:sp>
          <p:graphicFrame>
            <p:nvGraphicFramePr>
              <p:cNvPr id="17" name="Object 20">
                <a:extLst>
                  <a:ext uri="{FF2B5EF4-FFF2-40B4-BE49-F238E27FC236}">
                    <a16:creationId xmlns:a16="http://schemas.microsoft.com/office/drawing/2014/main" id="{53533EA3-EBCE-4697-BEB4-C023C67581D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91131274"/>
                  </p:ext>
                </p:extLst>
              </p:nvPr>
            </p:nvGraphicFramePr>
            <p:xfrm>
              <a:off x="5940152" y="3717032"/>
              <a:ext cx="288032" cy="40804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5" name="Equation" r:id="rId4" imgW="152400" imgH="215900" progId="Equation.3">
                      <p:embed/>
                    </p:oleObj>
                  </mc:Choice>
                  <mc:Fallback>
                    <p:oleObj name="Equation" r:id="rId4" imgW="152400" imgH="215900" progId="Equation.3">
                      <p:embed/>
                      <p:pic>
                        <p:nvPicPr>
                          <p:cNvPr id="47" name="Object 20">
                            <a:extLst>
                              <a:ext uri="{FF2B5EF4-FFF2-40B4-BE49-F238E27FC236}">
                                <a16:creationId xmlns:a16="http://schemas.microsoft.com/office/drawing/2014/main" id="{0BA3CC63-B487-4688-85A1-30E8E5085EB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40152" y="3717032"/>
                            <a:ext cx="288032" cy="40804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9" name="Group 14">
              <a:extLst>
                <a:ext uri="{FF2B5EF4-FFF2-40B4-BE49-F238E27FC236}">
                  <a16:creationId xmlns:a16="http://schemas.microsoft.com/office/drawing/2014/main" id="{7AE06FDC-F5E3-40C0-9C40-795D9973A4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860032" y="4221088"/>
              <a:ext cx="432048" cy="504056"/>
              <a:chOff x="4860032" y="4149080"/>
              <a:chExt cx="432048" cy="504056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63DA112B-D98B-410A-ACFD-64E07BB446EB}"/>
                  </a:ext>
                </a:extLst>
              </p:cNvPr>
              <p:cNvSpPr/>
              <p:nvPr/>
            </p:nvSpPr>
            <p:spPr bwMode="auto">
              <a:xfrm>
                <a:off x="4860032" y="4220285"/>
                <a:ext cx="431298" cy="432850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27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 sz="2400">
                  <a:latin typeface="Times" charset="0"/>
                  <a:ea typeface="ＭＳ Ｐゴシック" charset="0"/>
                  <a:cs typeface="ＭＳ Ｐゴシック" charset="0"/>
                  <a:sym typeface="Times" charset="0"/>
                </a:endParaRPr>
              </a:p>
            </p:txBody>
          </p:sp>
          <p:graphicFrame>
            <p:nvGraphicFramePr>
              <p:cNvPr id="15" name="Object 18">
                <a:extLst>
                  <a:ext uri="{FF2B5EF4-FFF2-40B4-BE49-F238E27FC236}">
                    <a16:creationId xmlns:a16="http://schemas.microsoft.com/office/drawing/2014/main" id="{03195624-B010-469C-9F0E-1AD5210258D2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915148" y="4149080"/>
              <a:ext cx="376932" cy="48462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2086" name="Equation" r:id="rId6" imgW="177800" imgH="228600" progId="Equation.3">
                      <p:embed/>
                    </p:oleObj>
                  </mc:Choice>
                  <mc:Fallback>
                    <p:oleObj name="Equation" r:id="rId6" imgW="177800" imgH="228600" progId="Equation.3">
                      <p:embed/>
                      <p:pic>
                        <p:nvPicPr>
                          <p:cNvPr id="45" name="Object 18">
                            <a:extLst>
                              <a:ext uri="{FF2B5EF4-FFF2-40B4-BE49-F238E27FC236}">
                                <a16:creationId xmlns:a16="http://schemas.microsoft.com/office/drawing/2014/main" id="{604728DB-60C3-4E4F-96C0-68FABD4525DD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915148" y="4149080"/>
                            <a:ext cx="376932" cy="48462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7FC8D93-2080-474E-8FCA-F388D9BAD96D}"/>
                </a:ext>
              </a:extLst>
            </p:cNvPr>
            <p:cNvCxnSpPr/>
            <p:nvPr/>
          </p:nvCxnSpPr>
          <p:spPr bwMode="auto">
            <a:xfrm flipH="1">
              <a:off x="5291330" y="4076804"/>
              <a:ext cx="648822" cy="386006"/>
            </a:xfrm>
            <a:prstGeom prst="straightConnector1">
              <a:avLst/>
            </a:prstGeom>
            <a:solidFill>
              <a:srgbClr val="00D097"/>
            </a:solidFill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aphicFrame>
          <p:nvGraphicFramePr>
            <p:cNvPr id="12" name="Object 16">
              <a:extLst>
                <a:ext uri="{FF2B5EF4-FFF2-40B4-BE49-F238E27FC236}">
                  <a16:creationId xmlns:a16="http://schemas.microsoft.com/office/drawing/2014/main" id="{4491DF18-3016-48E9-821B-04AB23A00D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268838" y="3761150"/>
            <a:ext cx="383282" cy="4599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7" name="Equation" r:id="rId8" imgW="190500" imgH="228600" progId="Equation.3">
                    <p:embed/>
                  </p:oleObj>
                </mc:Choice>
                <mc:Fallback>
                  <p:oleObj name="Equation" r:id="rId8" imgW="190500" imgH="228600" progId="Equation.3">
                    <p:embed/>
                    <p:pic>
                      <p:nvPicPr>
                        <p:cNvPr id="43" name="Object 16">
                          <a:extLst>
                            <a:ext uri="{FF2B5EF4-FFF2-40B4-BE49-F238E27FC236}">
                              <a16:creationId xmlns:a16="http://schemas.microsoft.com/office/drawing/2014/main" id="{33445D8F-24EB-46BD-8942-5377307D0B1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8838" y="3761150"/>
                          <a:ext cx="383282" cy="45993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" name="Group 53">
            <a:extLst>
              <a:ext uri="{FF2B5EF4-FFF2-40B4-BE49-F238E27FC236}">
                <a16:creationId xmlns:a16="http://schemas.microsoft.com/office/drawing/2014/main" id="{6A16A316-A48C-410A-BC69-4E4F99D565A4}"/>
              </a:ext>
            </a:extLst>
          </p:cNvPr>
          <p:cNvGrpSpPr>
            <a:grpSpLocks/>
          </p:cNvGrpSpPr>
          <p:nvPr/>
        </p:nvGrpSpPr>
        <p:grpSpPr bwMode="auto">
          <a:xfrm>
            <a:off x="9573754" y="4619585"/>
            <a:ext cx="1439863" cy="1441450"/>
            <a:chOff x="7244680" y="3140968"/>
            <a:chExt cx="1440160" cy="1440160"/>
          </a:xfrm>
        </p:grpSpPr>
        <p:sp>
          <p:nvSpPr>
            <p:cNvPr id="19" name="Oval 43">
              <a:extLst>
                <a:ext uri="{FF2B5EF4-FFF2-40B4-BE49-F238E27FC236}">
                  <a16:creationId xmlns:a16="http://schemas.microsoft.com/office/drawing/2014/main" id="{29FFAD6A-DC02-4455-946E-133C3143FB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96708" y="3392996"/>
              <a:ext cx="936104" cy="936104"/>
            </a:xfrm>
            <a:prstGeom prst="ellipse">
              <a:avLst/>
            </a:prstGeom>
            <a:solidFill>
              <a:srgbClr val="3366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9pPr>
            </a:lstStyle>
            <a:p>
              <a:pPr eaLnBrk="1" hangingPunct="1"/>
              <a:endParaRPr lang="en-US" altLang="en-US" sz="240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AE44F2-F35F-466B-8D6C-D382369D92FC}"/>
                </a:ext>
              </a:extLst>
            </p:cNvPr>
            <p:cNvCxnSpPr/>
            <p:nvPr/>
          </p:nvCxnSpPr>
          <p:spPr bwMode="auto">
            <a:xfrm>
              <a:off x="7965554" y="3140968"/>
              <a:ext cx="0" cy="1440160"/>
            </a:xfrm>
            <a:prstGeom prst="line">
              <a:avLst/>
            </a:prstGeom>
            <a:solidFill>
              <a:srgbClr val="00D097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22CCB4C-9B91-419C-9018-18EA677E6279}"/>
                </a:ext>
              </a:extLst>
            </p:cNvPr>
            <p:cNvCxnSpPr/>
            <p:nvPr/>
          </p:nvCxnSpPr>
          <p:spPr bwMode="auto">
            <a:xfrm rot="16200000">
              <a:off x="7964761" y="3140968"/>
              <a:ext cx="0" cy="1440160"/>
            </a:xfrm>
            <a:prstGeom prst="line">
              <a:avLst/>
            </a:prstGeom>
            <a:solidFill>
              <a:srgbClr val="00D097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F3D9D1A-C2EB-4C06-B735-17C98720F570}"/>
                </a:ext>
              </a:extLst>
            </p:cNvPr>
            <p:cNvCxnSpPr/>
            <p:nvPr/>
          </p:nvCxnSpPr>
          <p:spPr bwMode="auto">
            <a:xfrm flipV="1">
              <a:off x="7956027" y="3501008"/>
              <a:ext cx="360437" cy="360040"/>
            </a:xfrm>
            <a:prstGeom prst="straightConnector1">
              <a:avLst/>
            </a:prstGeom>
            <a:solidFill>
              <a:srgbClr val="00D097"/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3" name="TextBox 51">
              <a:extLst>
                <a:ext uri="{FF2B5EF4-FFF2-40B4-BE49-F238E27FC236}">
                  <a16:creationId xmlns:a16="http://schemas.microsoft.com/office/drawing/2014/main" id="{658CAF6B-DED3-4336-8D57-2C6C4AF319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72400" y="3501008"/>
              <a:ext cx="27443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1pPr>
              <a:lvl2pPr marL="742950" indent="-28575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2pPr>
              <a:lvl3pPr marL="11430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3pPr>
              <a:lvl4pPr marL="16002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4pPr>
              <a:lvl5pPr marL="2057400" indent="-228600" eaLnBrk="0" hangingPunct="0"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rgbClr val="000000"/>
                  </a:solidFill>
                  <a:latin typeface="Times" panose="02020603050405020304" pitchFamily="18" charset="0"/>
                  <a:ea typeface="MS PGothic" panose="020B0600070205080204" pitchFamily="34" charset="-128"/>
                  <a:sym typeface="Times" panose="02020603050405020304" pitchFamily="18" charset="0"/>
                </a:defRPr>
              </a:lvl9pPr>
            </a:lstStyle>
            <a:p>
              <a:pPr eaLnBrk="1" hangingPunct="1"/>
              <a:r>
                <a:rPr lang="en-US" altLang="en-US"/>
                <a:t>r</a:t>
              </a:r>
            </a:p>
          </p:txBody>
        </p:sp>
      </p:grpSp>
      <p:graphicFrame>
        <p:nvGraphicFramePr>
          <p:cNvPr id="24" name="Object 55">
            <a:extLst>
              <a:ext uri="{FF2B5EF4-FFF2-40B4-BE49-F238E27FC236}">
                <a16:creationId xmlns:a16="http://schemas.microsoft.com/office/drawing/2014/main" id="{C0A8C9DA-5741-406C-9660-E7CAE230BD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89601973"/>
              </p:ext>
            </p:extLst>
          </p:nvPr>
        </p:nvGraphicFramePr>
        <p:xfrm>
          <a:off x="9926972" y="4958516"/>
          <a:ext cx="366713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Equation" r:id="rId10" imgW="127000" imgH="139700" progId="Equation.3">
                  <p:embed/>
                </p:oleObj>
              </mc:Choice>
              <mc:Fallback>
                <p:oleObj name="Equation" r:id="rId10" imgW="127000" imgH="139700" progId="Equation.3">
                  <p:embed/>
                  <p:pic>
                    <p:nvPicPr>
                      <p:cNvPr id="38" name="Object 55">
                        <a:extLst>
                          <a:ext uri="{FF2B5EF4-FFF2-40B4-BE49-F238E27FC236}">
                            <a16:creationId xmlns:a16="http://schemas.microsoft.com/office/drawing/2014/main" id="{560D0E69-D342-452B-B44E-5C3EED39F2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26972" y="4958516"/>
                        <a:ext cx="366713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DF87F4-286E-45B1-B58A-F9467719A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* Images from Wyvill, B. slides </a:t>
            </a:r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73071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Repulsion/Attraction &amp; Drag Weights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1"/>
                <a:ext cx="11018519" cy="4758207"/>
              </a:xfrm>
            </p:spPr>
            <p:txBody>
              <a:bodyPr anchor="t">
                <a:normAutofit/>
              </a:bodyPr>
              <a:lstStyle/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9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9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9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9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  <m:sup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9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9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9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9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r>
                              <a:rPr lang="en-US" sz="19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19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f>
                              <m:fPr>
                                <m:ctrlPr>
                                  <a:rPr lang="en-US" sz="1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  <m:sSup>
                                  <m:sSupPr>
                                    <m:ctrlP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US" sz="1800" b="0" i="1" dirty="0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𝑝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8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  <m:e>
                            <m:r>
                              <a:rPr lang="en-US" sz="1800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sz="1800" b="0" dirty="0"/>
              </a:p>
              <a:p>
                <a:r>
                  <a:rPr lang="en-CA" sz="1800" dirty="0"/>
                  <a:t>Here,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A" sz="1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sz="1800" dirty="0"/>
                  <a:t> are the material constants.</a:t>
                </a:r>
              </a:p>
              <a:p>
                <a:pPr lvl="1"/>
                <a:r>
                  <a:rPr lang="en-CA" sz="1600" dirty="0"/>
                  <a:t>The user can specify powder, liquid, or solid,</a:t>
                </a:r>
              </a:p>
              <a:p>
                <a:pPr lvl="1"/>
                <a:r>
                  <a:rPr lang="en-CA" sz="1600" dirty="0"/>
                  <a:t>These values define how “sticky” the material is.</a:t>
                </a:r>
              </a:p>
              <a:p>
                <a:r>
                  <a:rPr lang="en-CA" sz="1800" dirty="0"/>
                  <a:t>Powder: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800" dirty="0"/>
                  <a:t>    Liquid: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800" dirty="0"/>
                  <a:t>    Solid: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800" dirty="0"/>
                  <a:t> </a:t>
                </a:r>
              </a:p>
              <a:p>
                <a:r>
                  <a:rPr lang="en-CA" sz="18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CA" sz="1800" dirty="0"/>
                  <a:t> 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CA" sz="1800" dirty="0"/>
                  <a:t> zero reduces, no need to calculate that part of the force equation.</a:t>
                </a:r>
              </a:p>
              <a:p>
                <a:pPr lvl="1"/>
                <a:r>
                  <a:rPr lang="en-CA" sz="1600" dirty="0"/>
                  <a:t>Save memory!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1"/>
                <a:ext cx="11018519" cy="4758207"/>
              </a:xfrm>
              <a:blipFill>
                <a:blip r:embed="rId3"/>
                <a:stretch>
                  <a:fillRect l="-3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6A3FAF32-5D66-4081-B6EC-EDF7C838B9BC}"/>
              </a:ext>
            </a:extLst>
          </p:cNvPr>
          <p:cNvSpPr txBox="1"/>
          <p:nvPr/>
        </p:nvSpPr>
        <p:spPr>
          <a:xfrm>
            <a:off x="3042458" y="2771342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</a:t>
            </a:r>
            <a:endParaRPr lang="en-CA" dirty="0"/>
          </a:p>
        </p:txBody>
      </p:sp>
      <p:graphicFrame>
        <p:nvGraphicFramePr>
          <p:cNvPr id="25" name="Object 28">
            <a:extLst>
              <a:ext uri="{FF2B5EF4-FFF2-40B4-BE49-F238E27FC236}">
                <a16:creationId xmlns:a16="http://schemas.microsoft.com/office/drawing/2014/main" id="{F13DB8AB-E0F4-4ADB-B997-00C17500F5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842025"/>
              </p:ext>
            </p:extLst>
          </p:nvPr>
        </p:nvGraphicFramePr>
        <p:xfrm>
          <a:off x="3350556" y="2793077"/>
          <a:ext cx="1475415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4" imgW="1016000" imgH="254000" progId="Equation.3">
                  <p:embed/>
                </p:oleObj>
              </mc:Choice>
              <mc:Fallback>
                <p:oleObj name="Equation" r:id="rId4" imgW="1016000" imgH="254000" progId="Equation.3">
                  <p:embed/>
                  <p:pic>
                    <p:nvPicPr>
                      <p:cNvPr id="10245" name="Object 28">
                        <a:extLst>
                          <a:ext uri="{FF2B5EF4-FFF2-40B4-BE49-F238E27FC236}">
                            <a16:creationId xmlns:a16="http://schemas.microsoft.com/office/drawing/2014/main" id="{C2EE1BD5-FBD7-4320-B3CA-86225F411B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0556" y="2793077"/>
                        <a:ext cx="1475415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9EB672-917A-48F1-9BED-DC0EF61CBFB8}"/>
              </a:ext>
            </a:extLst>
          </p:cNvPr>
          <p:cNvSpPr txBox="1"/>
          <p:nvPr/>
        </p:nvSpPr>
        <p:spPr>
          <a:xfrm>
            <a:off x="3042458" y="3178081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7101839" y="2332954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graphicFrame>
        <p:nvGraphicFramePr>
          <p:cNvPr id="28" name="Object 35">
            <a:extLst>
              <a:ext uri="{FF2B5EF4-FFF2-40B4-BE49-F238E27FC236}">
                <a16:creationId xmlns:a16="http://schemas.microsoft.com/office/drawing/2014/main" id="{612B2BAF-9A65-41D5-9F28-5B81D9397FC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3395547"/>
              </p:ext>
            </p:extLst>
          </p:nvPr>
        </p:nvGraphicFramePr>
        <p:xfrm>
          <a:off x="3349074" y="3767257"/>
          <a:ext cx="1478378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Equation" r:id="rId6" imgW="1016000" imgH="254000" progId="Equation.3">
                  <p:embed/>
                </p:oleObj>
              </mc:Choice>
              <mc:Fallback>
                <p:oleObj name="Equation" r:id="rId6" imgW="1016000" imgH="254000" progId="Equation.3">
                  <p:embed/>
                  <p:pic>
                    <p:nvPicPr>
                      <p:cNvPr id="10252" name="Object 35">
                        <a:extLst>
                          <a:ext uri="{FF2B5EF4-FFF2-40B4-BE49-F238E27FC236}">
                            <a16:creationId xmlns:a16="http://schemas.microsoft.com/office/drawing/2014/main" id="{9F1B4B18-4E1D-4867-B7E7-C329CFFAB40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9074" y="3767257"/>
                        <a:ext cx="1478378" cy="3693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9ACEAF6F-B61B-4556-A968-5DB0CEFC016F}"/>
              </a:ext>
            </a:extLst>
          </p:cNvPr>
          <p:cNvSpPr txBox="1"/>
          <p:nvPr/>
        </p:nvSpPr>
        <p:spPr>
          <a:xfrm>
            <a:off x="3039495" y="3733957"/>
            <a:ext cx="308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</a:t>
            </a:r>
            <a:endParaRPr lang="en-CA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B5E97F3-F612-4A86-A04D-6570A22F9EA9}"/>
              </a:ext>
            </a:extLst>
          </p:cNvPr>
          <p:cNvSpPr txBox="1"/>
          <p:nvPr/>
        </p:nvSpPr>
        <p:spPr>
          <a:xfrm>
            <a:off x="3039495" y="4095078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pic>
        <p:nvPicPr>
          <p:cNvPr id="31" name="Picture 3">
            <a:extLst>
              <a:ext uri="{FF2B5EF4-FFF2-40B4-BE49-F238E27FC236}">
                <a16:creationId xmlns:a16="http://schemas.microsoft.com/office/drawing/2014/main" id="{5A9F1ABD-9CA6-49EF-B868-5EE152D3569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301" y="2741672"/>
            <a:ext cx="2459325" cy="204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" name="Picture 8">
            <a:extLst>
              <a:ext uri="{FF2B5EF4-FFF2-40B4-BE49-F238E27FC236}">
                <a16:creationId xmlns:a16="http://schemas.microsoft.com/office/drawing/2014/main" id="{CEC5CBA2-F310-4E52-B908-28C31AD7B70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3725" y="2756506"/>
            <a:ext cx="2221474" cy="2014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A855845-4B81-481A-811F-7BDEAF8BE69C}"/>
              </a:ext>
            </a:extLst>
          </p:cNvPr>
          <p:cNvSpPr txBox="1"/>
          <p:nvPr/>
        </p:nvSpPr>
        <p:spPr>
          <a:xfrm>
            <a:off x="6404332" y="4740966"/>
            <a:ext cx="25758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Powder &amp; Liquid Force Distribution</a:t>
            </a:r>
            <a:endParaRPr lang="en-CA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8B0A474-93CB-41EC-AE83-D4C06C3FD198}"/>
              </a:ext>
            </a:extLst>
          </p:cNvPr>
          <p:cNvSpPr txBox="1"/>
          <p:nvPr/>
        </p:nvSpPr>
        <p:spPr>
          <a:xfrm>
            <a:off x="9407528" y="4744993"/>
            <a:ext cx="257584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dirty="0"/>
              <a:t>Solid Force Distribution</a:t>
            </a:r>
            <a:endParaRPr lang="en-CA" sz="13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CAF67-3BBA-4005-9230-D8A4C21DB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* Images from [Miller &amp; Pearse, 1989]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4077685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Simulation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F185-CF6D-4FC9-9BC0-CD743EFB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" y="1681544"/>
            <a:ext cx="11018519" cy="4877198"/>
          </a:xfrm>
        </p:spPr>
        <p:txBody>
          <a:bodyPr anchor="t">
            <a:normAutofit fontScale="92500" lnSpcReduction="10000"/>
          </a:bodyPr>
          <a:lstStyle/>
          <a:p>
            <a:pPr marL="457200" lvl="1" indent="0">
              <a:buNone/>
            </a:pPr>
            <a:endParaRPr lang="en-US" sz="1400" dirty="0"/>
          </a:p>
          <a:p>
            <a:r>
              <a:rPr lang="en-CA" sz="1800" dirty="0"/>
              <a:t>Forward Euler approach to solve for the next position of a particle.</a:t>
            </a:r>
            <a:endParaRPr lang="en-CA" sz="1400" dirty="0"/>
          </a:p>
          <a:p>
            <a:r>
              <a:rPr lang="en-CA" sz="1800" dirty="0"/>
              <a:t>A very small Time Step is required to avoid exploding particles,</a:t>
            </a:r>
          </a:p>
          <a:p>
            <a:pPr lvl="1"/>
            <a:r>
              <a:rPr lang="en-CA" sz="1400" dirty="0"/>
              <a:t>0.001 seconds was used for demos.</a:t>
            </a:r>
          </a:p>
          <a:p>
            <a:r>
              <a:rPr lang="en-CA" sz="1800" dirty="0"/>
              <a:t>FPS depends on how many particles are in the system,</a:t>
            </a:r>
          </a:p>
          <a:p>
            <a:pPr lvl="1"/>
            <a:r>
              <a:rPr lang="en-CA" sz="1600" dirty="0"/>
              <a:t>NVIDIA GTX 3070 Super, </a:t>
            </a:r>
            <a:r>
              <a:rPr lang="en-CA" sz="1600" dirty="0" err="1"/>
              <a:t>Ryzen</a:t>
            </a:r>
            <a:r>
              <a:rPr lang="en-CA" sz="1600" dirty="0"/>
              <a:t> 5 3600xt, 16g RAM, Windows 10:</a:t>
            </a:r>
          </a:p>
          <a:p>
            <a:pPr lvl="2"/>
            <a:r>
              <a:rPr lang="en-CA" sz="1400" dirty="0"/>
              <a:t>~120fps – 200 Globules,</a:t>
            </a:r>
          </a:p>
          <a:p>
            <a:pPr lvl="2"/>
            <a:r>
              <a:rPr lang="en-CA" sz="1400" dirty="0"/>
              <a:t>~60fps – 400 Globules.</a:t>
            </a:r>
          </a:p>
          <a:p>
            <a:r>
              <a:rPr lang="en-CA" sz="1800" dirty="0"/>
              <a:t>Using C++, OpenGL, </a:t>
            </a:r>
            <a:r>
              <a:rPr lang="en-CA" sz="1800" dirty="0" err="1"/>
              <a:t>AnimTcl</a:t>
            </a:r>
            <a:r>
              <a:rPr lang="en-CA" sz="1800" dirty="0"/>
              <a:t>:</a:t>
            </a:r>
          </a:p>
          <a:p>
            <a:pPr lvl="1"/>
            <a:r>
              <a:rPr lang="en-CA" sz="1600" dirty="0"/>
              <a:t>A dedicated system to store globule information,</a:t>
            </a:r>
          </a:p>
          <a:p>
            <a:pPr lvl="1"/>
            <a:r>
              <a:rPr lang="en-CA" sz="1600" dirty="0"/>
              <a:t>A simulator that computes force and next position.</a:t>
            </a:r>
          </a:p>
          <a:p>
            <a:r>
              <a:rPr lang="en-CA" sz="1900" dirty="0"/>
              <a:t>Initialize particles with noise in their x, z position, otherwise:</a:t>
            </a:r>
          </a:p>
          <a:p>
            <a:pPr lvl="1"/>
            <a:r>
              <a:rPr lang="en-CA" sz="1600" dirty="0"/>
              <a:t>Globules that are only influenced by gravity tend to stack,</a:t>
            </a:r>
          </a:p>
          <a:p>
            <a:pPr lvl="1"/>
            <a:r>
              <a:rPr lang="en-CA" sz="1600" dirty="0"/>
              <a:t>Globules that overlap to close will explode, have enough space between,</a:t>
            </a:r>
          </a:p>
          <a:p>
            <a:pPr lvl="2"/>
            <a:r>
              <a:rPr lang="en-CA" sz="1700" dirty="0"/>
              <a:t>A helix formation was used to simply have a different x, z for each globule,</a:t>
            </a:r>
          </a:p>
          <a:p>
            <a:pPr lvl="2"/>
            <a:r>
              <a:rPr lang="en-CA" sz="1700" dirty="0"/>
              <a:t>A flow from a spout is the idea.</a:t>
            </a:r>
          </a:p>
          <a:p>
            <a:r>
              <a:rPr lang="en-CA" sz="2200" dirty="0"/>
              <a:t>Impulse collision with objects; the ground plane in the demo.</a:t>
            </a:r>
          </a:p>
        </p:txBody>
      </p:sp>
      <p:pic>
        <p:nvPicPr>
          <p:cNvPr id="6" name="BadTimeStep">
            <a:hlinkClick r:id="" action="ppaction://media"/>
            <a:extLst>
              <a:ext uri="{FF2B5EF4-FFF2-40B4-BE49-F238E27FC236}">
                <a16:creationId xmlns:a16="http://schemas.microsoft.com/office/drawing/2014/main" id="{F0A8939D-1942-48AC-9A21-8C37178CEC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98823" y="2354036"/>
            <a:ext cx="5017635" cy="282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37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Powder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:pPr marL="457200" lvl="1" indent="0">
                  <a:buNone/>
                </a:pPr>
                <a:endParaRPr lang="en-US" sz="1400" dirty="0"/>
              </a:p>
              <a:p>
                <a:endParaRPr lang="en-CA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sz="1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5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7343164" y="101366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/>
              <p:nvPr/>
            </p:nvSpPr>
            <p:spPr>
              <a:xfrm>
                <a:off x="2069751" y="1699832"/>
                <a:ext cx="2503699" cy="89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751" y="1699832"/>
                <a:ext cx="2503699" cy="8900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8">
            <a:extLst>
              <a:ext uri="{FF2B5EF4-FFF2-40B4-BE49-F238E27FC236}">
                <a16:creationId xmlns:a16="http://schemas.microsoft.com/office/drawing/2014/main" id="{C7C2BC2E-F4AC-477F-8CF0-CE32ADA9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543887"/>
              </p:ext>
            </p:extLst>
          </p:nvPr>
        </p:nvGraphicFramePr>
        <p:xfrm>
          <a:off x="4319283" y="1882044"/>
          <a:ext cx="1229518" cy="30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8" name="Equation" r:id="rId8" imgW="1016000" imgH="254000" progId="Equation.3">
                  <p:embed/>
                </p:oleObj>
              </mc:Choice>
              <mc:Fallback>
                <p:oleObj name="Equation" r:id="rId8" imgW="1016000" imgH="254000" progId="Equation.3">
                  <p:embed/>
                  <p:pic>
                    <p:nvPicPr>
                      <p:cNvPr id="9" name="Object 28">
                        <a:extLst>
                          <a:ext uri="{FF2B5EF4-FFF2-40B4-BE49-F238E27FC236}">
                            <a16:creationId xmlns:a16="http://schemas.microsoft.com/office/drawing/2014/main" id="{C7C2BC2E-F4AC-477F-8CF0-CE32ADA9C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9283" y="1882044"/>
                        <a:ext cx="1229518" cy="307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/>
              <p:nvPr/>
            </p:nvSpPr>
            <p:spPr>
              <a:xfrm>
                <a:off x="6301769" y="1724869"/>
                <a:ext cx="1999265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69" y="1724869"/>
                <a:ext cx="1999265" cy="89005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35">
            <a:extLst>
              <a:ext uri="{FF2B5EF4-FFF2-40B4-BE49-F238E27FC236}">
                <a16:creationId xmlns:a16="http://schemas.microsoft.com/office/drawing/2014/main" id="{5D1E868B-7F3A-4804-90EB-38C5D8E47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424936"/>
              </p:ext>
            </p:extLst>
          </p:nvPr>
        </p:nvGraphicFramePr>
        <p:xfrm>
          <a:off x="8298875" y="1890570"/>
          <a:ext cx="1221802" cy="30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9" name="Equation" r:id="rId11" imgW="1016000" imgH="254000" progId="Equation.3">
                  <p:embed/>
                </p:oleObj>
              </mc:Choice>
              <mc:Fallback>
                <p:oleObj name="Equation" r:id="rId11" imgW="1016000" imgH="254000" progId="Equation.3">
                  <p:embed/>
                  <p:pic>
                    <p:nvPicPr>
                      <p:cNvPr id="12" name="Object 35">
                        <a:extLst>
                          <a:ext uri="{FF2B5EF4-FFF2-40B4-BE49-F238E27FC236}">
                            <a16:creationId xmlns:a16="http://schemas.microsoft.com/office/drawing/2014/main" id="{5D1E868B-7F3A-4804-90EB-38C5D8E472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98875" y="1890570"/>
                        <a:ext cx="1221802" cy="305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E485F7-8617-4F4B-BA68-7D239EE9CA8B}"/>
              </a:ext>
            </a:extLst>
          </p:cNvPr>
          <p:cNvSpPr txBox="1"/>
          <p:nvPr/>
        </p:nvSpPr>
        <p:spPr>
          <a:xfrm>
            <a:off x="4261881" y="2273914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88C05-1653-449D-80F1-6CE3B239D922}"/>
              </a:ext>
            </a:extLst>
          </p:cNvPr>
          <p:cNvSpPr txBox="1"/>
          <p:nvPr/>
        </p:nvSpPr>
        <p:spPr>
          <a:xfrm>
            <a:off x="8285865" y="2225511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pic>
        <p:nvPicPr>
          <p:cNvPr id="7" name="loopPowder">
            <a:hlinkClick r:id="" action="ppaction://media"/>
            <a:extLst>
              <a:ext uri="{FF2B5EF4-FFF2-40B4-BE49-F238E27FC236}">
                <a16:creationId xmlns:a16="http://schemas.microsoft.com/office/drawing/2014/main" id="{B6EC2661-1467-4BF8-A2FB-13E6F7F7142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812473" y="2813963"/>
            <a:ext cx="6567054" cy="369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8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91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Solid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:pPr marL="457200" lvl="1" indent="0">
                  <a:buNone/>
                </a:pPr>
                <a:endParaRPr lang="en-US" sz="1400" dirty="0"/>
              </a:p>
              <a:p>
                <a:endParaRPr lang="en-CA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CA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CA" sz="1400" dirty="0"/>
              </a:p>
              <a:p>
                <a:pPr lvl="1"/>
                <a:r>
                  <a:rPr lang="en-US" sz="1600" dirty="0"/>
                  <a:t>Compare 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CA" sz="1600" dirty="0"/>
                  <a:t> affects the resulting material: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7"/>
                <a:stretch>
                  <a:fillRect l="-4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7343164" y="101366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/>
              <p:nvPr/>
            </p:nvSpPr>
            <p:spPr>
              <a:xfrm>
                <a:off x="2207166" y="1699832"/>
                <a:ext cx="2503699" cy="89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66" y="1699832"/>
                <a:ext cx="2503699" cy="890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8">
            <a:extLst>
              <a:ext uri="{FF2B5EF4-FFF2-40B4-BE49-F238E27FC236}">
                <a16:creationId xmlns:a16="http://schemas.microsoft.com/office/drawing/2014/main" id="{C7C2BC2E-F4AC-477F-8CF0-CE32ADA9CC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2175982"/>
              </p:ext>
            </p:extLst>
          </p:nvPr>
        </p:nvGraphicFramePr>
        <p:xfrm>
          <a:off x="4497557" y="1906048"/>
          <a:ext cx="1229518" cy="30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7" name="Equation" r:id="rId10" imgW="1016000" imgH="254000" progId="Equation.3">
                  <p:embed/>
                </p:oleObj>
              </mc:Choice>
              <mc:Fallback>
                <p:oleObj name="Equation" r:id="rId10" imgW="1016000" imgH="254000" progId="Equation.3">
                  <p:embed/>
                  <p:pic>
                    <p:nvPicPr>
                      <p:cNvPr id="25" name="Object 28">
                        <a:extLst>
                          <a:ext uri="{FF2B5EF4-FFF2-40B4-BE49-F238E27FC236}">
                            <a16:creationId xmlns:a16="http://schemas.microsoft.com/office/drawing/2014/main" id="{F13DB8AB-E0F4-4ADB-B997-00C17500F53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557" y="1906048"/>
                        <a:ext cx="1229518" cy="307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/>
              <p:nvPr/>
            </p:nvSpPr>
            <p:spPr>
              <a:xfrm>
                <a:off x="6643200" y="1699832"/>
                <a:ext cx="1999265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00" y="1699832"/>
                <a:ext cx="1999265" cy="8900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35">
            <a:extLst>
              <a:ext uri="{FF2B5EF4-FFF2-40B4-BE49-F238E27FC236}">
                <a16:creationId xmlns:a16="http://schemas.microsoft.com/office/drawing/2014/main" id="{5D1E868B-7F3A-4804-90EB-38C5D8E4724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314094"/>
              </p:ext>
            </p:extLst>
          </p:nvPr>
        </p:nvGraphicFramePr>
        <p:xfrm>
          <a:off x="8763032" y="1880972"/>
          <a:ext cx="1221802" cy="30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8" name="Equation" r:id="rId13" imgW="1016000" imgH="254000" progId="Equation.3">
                  <p:embed/>
                </p:oleObj>
              </mc:Choice>
              <mc:Fallback>
                <p:oleObj name="Equation" r:id="rId13" imgW="1016000" imgH="254000" progId="Equation.3">
                  <p:embed/>
                  <p:pic>
                    <p:nvPicPr>
                      <p:cNvPr id="28" name="Object 35">
                        <a:extLst>
                          <a:ext uri="{FF2B5EF4-FFF2-40B4-BE49-F238E27FC236}">
                            <a16:creationId xmlns:a16="http://schemas.microsoft.com/office/drawing/2014/main" id="{612B2BAF-9A65-41D5-9F28-5B81D9397F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32" y="1880972"/>
                        <a:ext cx="1221802" cy="305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E485F7-8617-4F4B-BA68-7D239EE9CA8B}"/>
              </a:ext>
            </a:extLst>
          </p:cNvPr>
          <p:cNvSpPr txBox="1"/>
          <p:nvPr/>
        </p:nvSpPr>
        <p:spPr>
          <a:xfrm>
            <a:off x="4451668" y="2232114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88C05-1653-449D-80F1-6CE3B239D922}"/>
              </a:ext>
            </a:extLst>
          </p:cNvPr>
          <p:cNvSpPr txBox="1"/>
          <p:nvPr/>
        </p:nvSpPr>
        <p:spPr>
          <a:xfrm>
            <a:off x="8718645" y="2228497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pic>
        <p:nvPicPr>
          <p:cNvPr id="10" name="200GlobSolidr0=2b1=2">
            <a:hlinkClick r:id="" action="ppaction://media"/>
            <a:extLst>
              <a:ext uri="{FF2B5EF4-FFF2-40B4-BE49-F238E27FC236}">
                <a16:creationId xmlns:a16="http://schemas.microsoft.com/office/drawing/2014/main" id="{A736AB1F-C2DA-4A27-B0F9-AFB0A965547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90658" y="3225698"/>
            <a:ext cx="5498573" cy="3092947"/>
          </a:xfrm>
          <a:prstGeom prst="rect">
            <a:avLst/>
          </a:prstGeom>
        </p:spPr>
      </p:pic>
      <p:pic>
        <p:nvPicPr>
          <p:cNvPr id="18" name="200Solidr0=1b1=2LOOP3">
            <a:hlinkClick r:id="" action="ppaction://media"/>
            <a:extLst>
              <a:ext uri="{FF2B5EF4-FFF2-40B4-BE49-F238E27FC236}">
                <a16:creationId xmlns:a16="http://schemas.microsoft.com/office/drawing/2014/main" id="{3D5909FB-0FA2-44FF-B522-7BB0577D8D4A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02769" y="3228703"/>
            <a:ext cx="5493231" cy="308994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6888902-1041-4007-897A-B8DB9308A13B}"/>
              </a:ext>
            </a:extLst>
          </p:cNvPr>
          <p:cNvSpPr txBox="1"/>
          <p:nvPr/>
        </p:nvSpPr>
        <p:spPr>
          <a:xfrm>
            <a:off x="6276109" y="3433156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r0 = 2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7238AA-1194-4B39-B67D-0946E7E3B404}"/>
              </a:ext>
            </a:extLst>
          </p:cNvPr>
          <p:cNvSpPr txBox="1"/>
          <p:nvPr/>
        </p:nvSpPr>
        <p:spPr>
          <a:xfrm>
            <a:off x="777536" y="3429000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r0 = 1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25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2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06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Liquid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</p:spPr>
            <p:txBody>
              <a:bodyPr anchor="t">
                <a:normAutofit/>
              </a:bodyPr>
              <a:lstStyle/>
              <a:p>
                <a:pPr marL="457200" lvl="1" indent="0">
                  <a:buNone/>
                </a:pPr>
                <a:endParaRPr lang="en-US" sz="1400" dirty="0"/>
              </a:p>
              <a:p>
                <a:endParaRPr lang="en-CA" sz="20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CA" sz="1800" dirty="0"/>
                      <m:t> </m:t>
                    </m:r>
                    <m:r>
                      <m:rPr>
                        <m:nor/>
                      </m:rPr>
                      <a:rPr lang="en-CA" sz="1800" dirty="0"/>
                      <m:t>or</m:t>
                    </m:r>
                    <m:r>
                      <m:rPr>
                        <m:nor/>
                      </m:rPr>
                      <a:rPr lang="en-CA" sz="1800" dirty="0"/>
                      <m:t> </m:t>
                    </m:r>
                    <m:sSub>
                      <m:sSubPr>
                        <m:ctrlPr>
                          <a:rPr lang="en-CA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sz="1800" b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CA" sz="1600" dirty="0"/>
                      <m:t>It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was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discovered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that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sSub>
                      <m:sSubPr>
                        <m:ctrlPr>
                          <a:rPr lang="en-CA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1.5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provided</m:t>
                    </m:r>
                    <m:r>
                      <m:rPr>
                        <m:nor/>
                      </m:rPr>
                      <a:rPr lang="en-US" sz="1600" b="0" i="0" dirty="0" smtClean="0"/>
                      <m:t> </m:t>
                    </m:r>
                    <m:r>
                      <m:rPr>
                        <m:nor/>
                      </m:rPr>
                      <a:rPr lang="en-US" sz="1600" b="0" i="0" dirty="0" smtClean="0"/>
                      <m:t>more</m:t>
                    </m:r>
                    <m:r>
                      <m:rPr>
                        <m:nor/>
                      </m:rPr>
                      <a:rPr lang="en-US" sz="1600" b="0" i="0" dirty="0" smtClean="0"/>
                      <m:t> </m:t>
                    </m:r>
                    <m:r>
                      <m:rPr>
                        <m:nor/>
                      </m:rPr>
                      <a:rPr lang="en-US" sz="1600" b="0" i="0" dirty="0" smtClean="0"/>
                      <m:t>flow</m:t>
                    </m:r>
                    <m:r>
                      <m:rPr>
                        <m:nor/>
                      </m:rPr>
                      <a:rPr lang="en-US" sz="1600" b="0" i="0" dirty="0" smtClean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for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the</m:t>
                    </m:r>
                    <m:r>
                      <m:rPr>
                        <m:nor/>
                      </m:rPr>
                      <a:rPr lang="en-CA" sz="1600" dirty="0"/>
                      <m:t> </m:t>
                    </m:r>
                    <m:r>
                      <m:rPr>
                        <m:nor/>
                      </m:rPr>
                      <a:rPr lang="en-CA" sz="1600" dirty="0"/>
                      <m:t>liquid</m:t>
                    </m:r>
                    <m:r>
                      <m:rPr>
                        <m:nor/>
                      </m:rPr>
                      <a:rPr lang="en-US" sz="1600" b="0" i="0" dirty="0" smtClean="0"/>
                      <m:t>.</m:t>
                    </m:r>
                  </m:oMath>
                </a14:m>
                <a:endParaRPr lang="en-CA" sz="1600" dirty="0"/>
              </a:p>
              <a:p>
                <a:endParaRPr lang="en-CA" sz="1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1DDF185-CF6D-4FC9-9BC0-CD743EFB9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72492" y="1830462"/>
                <a:ext cx="11018519" cy="4635176"/>
              </a:xfrm>
              <a:blipFill>
                <a:blip r:embed="rId7"/>
                <a:stretch>
                  <a:fillRect l="-3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E2481C6-F688-49D6-8478-5EBE1C865DA3}"/>
              </a:ext>
            </a:extLst>
          </p:cNvPr>
          <p:cNvSpPr txBox="1"/>
          <p:nvPr/>
        </p:nvSpPr>
        <p:spPr>
          <a:xfrm>
            <a:off x="7343164" y="1013662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/>
              <p:nvPr/>
            </p:nvSpPr>
            <p:spPr>
              <a:xfrm>
                <a:off x="2207166" y="1699832"/>
                <a:ext cx="2503699" cy="8900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5BC9D8-5CEF-45EC-B721-5732A5981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7166" y="1699832"/>
                <a:ext cx="2503699" cy="8900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/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400" b="1" i="1">
                                          <a:latin typeface="Cambria Math" panose="02040503050406030204" pitchFamily="18" charset="0"/>
                                        </a:rPr>
                                        <m:t>𝑷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400" b="1" i="1">
                                      <a:latin typeface="Cambria Math" panose="02040503050406030204" pitchFamily="18" charset="0"/>
                                    </a:rPr>
                                    <m:t>∆</m:t>
                                  </m:r>
                                </m:sub>
                              </m:sSub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𝑽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i="1">
                                              <a:latin typeface="Cambria Math" panose="02040503050406030204" pitchFamily="18" charset="0"/>
                                            </a:rPr>
                                            <m:t>⋅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̅"/>
                                                  <m:ctrlP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en-US" sz="14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𝑷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∆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p>
                                            <m:sSupPr>
                                              <m:ctrlP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𝐷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1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p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EB0CF8-2F73-40A3-B89A-D3563CB2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9805" y="504720"/>
                <a:ext cx="4149341" cy="89005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Object 28">
            <a:extLst>
              <a:ext uri="{FF2B5EF4-FFF2-40B4-BE49-F238E27FC236}">
                <a16:creationId xmlns:a16="http://schemas.microsoft.com/office/drawing/2014/main" id="{C7C2BC2E-F4AC-477F-8CF0-CE32ADA9CC9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7557" y="1906048"/>
          <a:ext cx="1229518" cy="3077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4" name="Equation" r:id="rId10" imgW="1016000" imgH="254000" progId="Equation.3">
                  <p:embed/>
                </p:oleObj>
              </mc:Choice>
              <mc:Fallback>
                <p:oleObj name="Equation" r:id="rId10" imgW="1016000" imgH="254000" progId="Equation.3">
                  <p:embed/>
                  <p:pic>
                    <p:nvPicPr>
                      <p:cNvPr id="9" name="Object 28">
                        <a:extLst>
                          <a:ext uri="{FF2B5EF4-FFF2-40B4-BE49-F238E27FC236}">
                            <a16:creationId xmlns:a16="http://schemas.microsoft.com/office/drawing/2014/main" id="{C7C2BC2E-F4AC-477F-8CF0-CE32ADA9CC9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7557" y="1906048"/>
                        <a:ext cx="1229518" cy="3077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/>
              <p:nvPr/>
            </p:nvSpPr>
            <p:spPr>
              <a:xfrm>
                <a:off x="6643200" y="1699832"/>
                <a:ext cx="1999265" cy="8900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14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f>
                                <m:fPr>
                                  <m:ctrlPr>
                                    <a:rPr lang="en-US" sz="14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sSubSup>
                                    <m:sSub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</m:e>
                                    <m:sub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sub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sSup>
                                    <m:sSupPr>
                                      <m:ctrlP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400" b="0" i="1" dirty="0" smtClean="0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400" b="0" i="1" dirty="0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400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  <m:e>
                              <m:r>
                                <a:rPr lang="en-US" sz="14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CA" sz="1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36B5AF-EEC7-4CD2-B69D-30CDFFCEDA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200" y="1699832"/>
                <a:ext cx="1999265" cy="89005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35">
            <a:extLst>
              <a:ext uri="{FF2B5EF4-FFF2-40B4-BE49-F238E27FC236}">
                <a16:creationId xmlns:a16="http://schemas.microsoft.com/office/drawing/2014/main" id="{5D1E868B-7F3A-4804-90EB-38C5D8E4724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763032" y="1880972"/>
          <a:ext cx="1221802" cy="305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5" name="Equation" r:id="rId13" imgW="1016000" imgH="254000" progId="Equation.3">
                  <p:embed/>
                </p:oleObj>
              </mc:Choice>
              <mc:Fallback>
                <p:oleObj name="Equation" r:id="rId13" imgW="1016000" imgH="254000" progId="Equation.3">
                  <p:embed/>
                  <p:pic>
                    <p:nvPicPr>
                      <p:cNvPr id="12" name="Object 35">
                        <a:extLst>
                          <a:ext uri="{FF2B5EF4-FFF2-40B4-BE49-F238E27FC236}">
                            <a16:creationId xmlns:a16="http://schemas.microsoft.com/office/drawing/2014/main" id="{5D1E868B-7F3A-4804-90EB-38C5D8E4724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63032" y="1880972"/>
                        <a:ext cx="1221802" cy="305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6FE485F7-8617-4F4B-BA68-7D239EE9CA8B}"/>
              </a:ext>
            </a:extLst>
          </p:cNvPr>
          <p:cNvSpPr txBox="1"/>
          <p:nvPr/>
        </p:nvSpPr>
        <p:spPr>
          <a:xfrm>
            <a:off x="4451668" y="2232114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88C05-1653-449D-80F1-6CE3B239D922}"/>
              </a:ext>
            </a:extLst>
          </p:cNvPr>
          <p:cNvSpPr txBox="1"/>
          <p:nvPr/>
        </p:nvSpPr>
        <p:spPr>
          <a:xfrm>
            <a:off x="8718645" y="2228497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otherwise</a:t>
            </a:r>
          </a:p>
        </p:txBody>
      </p:sp>
      <p:pic>
        <p:nvPicPr>
          <p:cNvPr id="16" name="400LiquidCD=2.0">
            <a:hlinkClick r:id="" action="ppaction://media"/>
            <a:extLst>
              <a:ext uri="{FF2B5EF4-FFF2-40B4-BE49-F238E27FC236}">
                <a16:creationId xmlns:a16="http://schemas.microsoft.com/office/drawing/2014/main" id="{701833B8-BC7E-43C4-B233-C6F3956642CA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0989" y="3246679"/>
            <a:ext cx="5495011" cy="3090943"/>
          </a:xfrm>
          <a:prstGeom prst="rect">
            <a:avLst/>
          </a:prstGeom>
        </p:spPr>
      </p:pic>
      <p:pic>
        <p:nvPicPr>
          <p:cNvPr id="17" name="400LiquidCD=1.5">
            <a:hlinkClick r:id="" action="ppaction://media"/>
            <a:extLst>
              <a:ext uri="{FF2B5EF4-FFF2-40B4-BE49-F238E27FC236}">
                <a16:creationId xmlns:a16="http://schemas.microsoft.com/office/drawing/2014/main" id="{71409B67-151B-4BFD-9052-9B5BFB06A2E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096000" y="3246678"/>
            <a:ext cx="5495012" cy="30909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A35E722-C297-4484-AF2B-C0E9BD27A8DC}"/>
              </a:ext>
            </a:extLst>
          </p:cNvPr>
          <p:cNvSpPr txBox="1"/>
          <p:nvPr/>
        </p:nvSpPr>
        <p:spPr>
          <a:xfrm>
            <a:off x="6276109" y="343315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Cd = 1.5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58B9FFD-0FA7-4492-AF55-325BD361A3C6}"/>
              </a:ext>
            </a:extLst>
          </p:cNvPr>
          <p:cNvSpPr txBox="1"/>
          <p:nvPr/>
        </p:nvSpPr>
        <p:spPr>
          <a:xfrm>
            <a:off x="734770" y="3433156"/>
            <a:ext cx="942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Cd = 2.0</a:t>
            </a:r>
            <a:endParaRPr lang="en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1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2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79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D57CC2-135E-4499-8B71-F4F078881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030573"/>
          </a:xfrm>
        </p:spPr>
        <p:txBody>
          <a:bodyPr anchor="b">
            <a:normAutofit/>
          </a:bodyPr>
          <a:lstStyle/>
          <a:p>
            <a:r>
              <a:rPr lang="en-US" sz="3600" b="1" dirty="0"/>
              <a:t>Challenges and Future Work</a:t>
            </a:r>
            <a:endParaRPr lang="en-CA" sz="3600" b="1" dirty="0"/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DF185-CF6D-4FC9-9BC0-CD743EFB9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16" y="1681544"/>
            <a:ext cx="11018519" cy="4788999"/>
          </a:xfrm>
        </p:spPr>
        <p:txBody>
          <a:bodyPr anchor="t">
            <a:normAutofit/>
          </a:bodyPr>
          <a:lstStyle/>
          <a:p>
            <a:pPr marL="457200" lvl="1" indent="0">
              <a:buNone/>
            </a:pPr>
            <a:endParaRPr lang="en-US" sz="1400" dirty="0"/>
          </a:p>
          <a:p>
            <a:r>
              <a:rPr lang="en-CA" sz="2200" dirty="0"/>
              <a:t>Globules overlap rigid bodies they collide with.</a:t>
            </a:r>
          </a:p>
          <a:p>
            <a:pPr lvl="1"/>
            <a:r>
              <a:rPr lang="en-CA" sz="1800" dirty="0"/>
              <a:t>Fine for liquid spilling onto a ground plane,</a:t>
            </a:r>
          </a:p>
          <a:p>
            <a:pPr lvl="1"/>
            <a:r>
              <a:rPr lang="en-CA" sz="1800" dirty="0"/>
              <a:t>Unacceptable for a thin container – apply an offset to the collision or increase size of container walls.</a:t>
            </a:r>
          </a:p>
          <a:p>
            <a:r>
              <a:rPr lang="en-CA" sz="2200" dirty="0"/>
              <a:t>Euler integration requires a very slow timestep.</a:t>
            </a:r>
          </a:p>
          <a:p>
            <a:pPr lvl="1"/>
            <a:r>
              <a:rPr lang="en-CA" sz="1800" dirty="0"/>
              <a:t>Future work should try higher order methods like Runge-</a:t>
            </a:r>
            <a:r>
              <a:rPr lang="en-CA" sz="1800" dirty="0" err="1"/>
              <a:t>Kutta</a:t>
            </a:r>
            <a:r>
              <a:rPr lang="en-CA" sz="1800" dirty="0"/>
              <a:t> or Semi-Lagrange.</a:t>
            </a:r>
          </a:p>
          <a:p>
            <a:r>
              <a:rPr lang="en-CA" sz="2200" dirty="0"/>
              <a:t>Rendering &lt;1000 globules is not ideal for large volumes of liquid.</a:t>
            </a:r>
          </a:p>
          <a:p>
            <a:pPr lvl="1"/>
            <a:r>
              <a:rPr lang="en-CA" sz="1800" dirty="0"/>
              <a:t>Experiment with offloading work from CPU to GPU.</a:t>
            </a:r>
          </a:p>
          <a:p>
            <a:r>
              <a:rPr lang="en-CA" sz="2200" dirty="0"/>
              <a:t>Temperature can be introduced to influence the type of material.</a:t>
            </a:r>
          </a:p>
          <a:p>
            <a:pPr lvl="1"/>
            <a:r>
              <a:rPr lang="en-CA" sz="1800" dirty="0"/>
              <a:t>Freezing or smelting.</a:t>
            </a:r>
          </a:p>
          <a:p>
            <a:pPr lvl="2"/>
            <a:endParaRPr lang="en-CA" sz="1000" dirty="0"/>
          </a:p>
          <a:p>
            <a:endParaRPr lang="en-CA" sz="1400" dirty="0"/>
          </a:p>
        </p:txBody>
      </p:sp>
    </p:spTree>
    <p:extLst>
      <p:ext uri="{BB962C8B-B14F-4D97-AF65-F5344CB8AC3E}">
        <p14:creationId xmlns:p14="http://schemas.microsoft.com/office/powerpoint/2010/main" val="2410043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1005</TotalTime>
  <Words>1001</Words>
  <Application>Microsoft Office PowerPoint</Application>
  <PresentationFormat>Widescreen</PresentationFormat>
  <Paragraphs>156</Paragraphs>
  <Slides>14</Slides>
  <Notes>0</Notes>
  <HiddenSlides>0</HiddenSlides>
  <MMClips>15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Times</vt:lpstr>
      <vt:lpstr>Office Theme</vt:lpstr>
      <vt:lpstr>Equation</vt:lpstr>
      <vt:lpstr>Animating Viscous Fluid Using A Globular Particle System</vt:lpstr>
      <vt:lpstr>Globular Dynamics:  A Connected Particle System for Animating Viscous Fluids [Gavin Miller et Andrew Pearce]</vt:lpstr>
      <vt:lpstr>Interglobular Force</vt:lpstr>
      <vt:lpstr>Repulsion/Attraction &amp; Drag Weights</vt:lpstr>
      <vt:lpstr>Simulation</vt:lpstr>
      <vt:lpstr>Powder</vt:lpstr>
      <vt:lpstr>Solid</vt:lpstr>
      <vt:lpstr>Liquid</vt:lpstr>
      <vt:lpstr>Challenges and Future Work</vt:lpstr>
      <vt:lpstr>Extra Powder – m, n</vt:lpstr>
      <vt:lpstr>Extra Solid – Tight Pour</vt:lpstr>
      <vt:lpstr>Extra Liquid – Tight Pour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Animating Viscous Fluid Using A Globular Particle System</dc:title>
  <dc:creator>Leevon Levasseur</dc:creator>
  <cp:lastModifiedBy>Leevon Levasseur</cp:lastModifiedBy>
  <cp:revision>10</cp:revision>
  <dcterms:created xsi:type="dcterms:W3CDTF">2021-11-27T20:48:38Z</dcterms:created>
  <dcterms:modified xsi:type="dcterms:W3CDTF">2021-11-29T06:57:13Z</dcterms:modified>
</cp:coreProperties>
</file>